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56" r:id="rId5"/>
    <p:sldId id="257" r:id="rId6"/>
    <p:sldId id="258" r:id="rId7"/>
    <p:sldId id="259" r:id="rId8"/>
    <p:sldId id="260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41" autoAdjust="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3/10/2025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3/10/2025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jpe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305" y="739302"/>
            <a:ext cx="5869021" cy="5379395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327" y="1663435"/>
            <a:ext cx="6313672" cy="2898626"/>
          </a:xfrm>
        </p:spPr>
        <p:txBody>
          <a:bodyPr/>
          <a:lstStyle/>
          <a:p>
            <a:r>
              <a:rPr lang="en-US" sz="3600" dirty="0" err="1"/>
              <a:t>MOVie</a:t>
            </a:r>
            <a:r>
              <a:rPr lang="en-US" sz="3600" dirty="0"/>
              <a:t> Recommendation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3345385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MANIKANDAN C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422913" y="-9376"/>
            <a:ext cx="7792197" cy="6867376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1.PROBLEM STATEMENT</a:t>
            </a:r>
          </a:p>
          <a:p>
            <a:r>
              <a:rPr lang="en-US" dirty="0"/>
              <a:t>2.PROPOSED SOLUTION</a:t>
            </a:r>
          </a:p>
          <a:p>
            <a:r>
              <a:rPr lang="en-US" dirty="0"/>
              <a:t>3.FEATURES</a:t>
            </a:r>
          </a:p>
          <a:p>
            <a:r>
              <a:rPr lang="en-US" dirty="0"/>
              <a:t>4.HIGH LEVEL DESIGN</a:t>
            </a:r>
          </a:p>
          <a:p>
            <a:r>
              <a:rPr lang="en-US" dirty="0"/>
              <a:t>5.CONCLUSION</a:t>
            </a:r>
          </a:p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Problem STATEMENT</a:t>
            </a:r>
            <a:endParaRPr lang="en-US" dirty="0"/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128445" y="619395"/>
            <a:ext cx="3757755" cy="5388772"/>
          </a:xfr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668490" y="1848145"/>
            <a:ext cx="7288284" cy="3966246"/>
          </a:xfrm>
        </p:spPr>
        <p:txBody>
          <a:bodyPr>
            <a:normAutofit/>
          </a:bodyPr>
          <a:lstStyle/>
          <a:p>
            <a:r>
              <a:rPr lang="en-US" sz="2400" dirty="0"/>
              <a:t>With the vast number of movies available across various platforms, users often face challenges in selecting films that match their interests. A personalized movie recommendation system is needed to enhance user experience by suggesting movies based on preferences, viewing history, and ratings.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63031F-C0BF-4DD1-A029-1395AEA7D7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7946" y="2799970"/>
            <a:ext cx="5376108" cy="1129164"/>
          </a:xfrm>
        </p:spPr>
        <p:txBody>
          <a:bodyPr>
            <a:normAutofit/>
          </a:bodyPr>
          <a:lstStyle/>
          <a:p>
            <a:r>
              <a:rPr lang="en-US" noProof="0" dirty="0"/>
              <a:t>Features</a:t>
            </a:r>
            <a:br>
              <a:rPr lang="en-US" noProof="0" dirty="0"/>
            </a:br>
            <a:r>
              <a:rPr lang="en-US" noProof="0" dirty="0"/>
              <a:t>current &amp; future</a:t>
            </a:r>
            <a:endParaRPr lang="en-US" dirty="0"/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549F87D0-5602-4BFC-ABEB-7C809A5CF62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576310" y="4700972"/>
            <a:ext cx="2859091" cy="365125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User Authentication</a:t>
            </a:r>
            <a:r>
              <a:rPr lang="en-IN" b="0" i="0" dirty="0">
                <a:solidFill>
                  <a:srgbClr val="374151"/>
                </a:solidFill>
                <a:effectLst/>
                <a:latin typeface="__Inter_d65c78"/>
              </a:rPr>
              <a:t>:</a:t>
            </a:r>
            <a:endParaRPr lang="en-US" dirty="0"/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D8965C87-7536-4E22-B0DD-FE276F346F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35403" y="4700972"/>
            <a:ext cx="2859090" cy="365125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Rating System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B8BADB58-1EE2-40F4-ADDD-CD3D8BB150C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576311" y="5005601"/>
            <a:ext cx="2859091" cy="1517776"/>
          </a:xfrm>
        </p:spPr>
        <p:txBody>
          <a:bodyPr>
            <a:normAutofit/>
          </a:bodyPr>
          <a:lstStyle/>
          <a:p>
            <a:r>
              <a:rPr lang="en-US" sz="1800" b="0" i="0" dirty="0">
                <a:effectLst/>
                <a:latin typeface="__Inter_d65c78"/>
              </a:rPr>
              <a:t>Users can sign up, log in, and manage their profiles.</a:t>
            </a:r>
            <a:endParaRPr lang="en-US" sz="1800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2D14101B-F5B0-4412-B50A-87D48857B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5403" y="5005601"/>
            <a:ext cx="2859090" cy="1475319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__Inter_d65c78"/>
              </a:rPr>
              <a:t>Users can rate movies, which will be used to generate recommendations.</a:t>
            </a:r>
            <a:endParaRPr lang="en-US" sz="16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864E06E4-A832-49D6-9243-19E0E901EF2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099619" y="401411"/>
            <a:ext cx="2859089" cy="365125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Movie Database</a:t>
            </a:r>
            <a:endParaRPr lang="en-US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27C4FF5-17CE-4A2F-A697-CF05BAABED5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439021" y="401411"/>
            <a:ext cx="2859090" cy="365125"/>
          </a:xfrm>
        </p:spPr>
        <p:txBody>
          <a:bodyPr/>
          <a:lstStyle/>
          <a:p>
            <a:r>
              <a:rPr lang="en-IN" b="1" i="0" dirty="0">
                <a:effectLst/>
                <a:latin typeface="__Inter_d65c78"/>
              </a:rPr>
              <a:t>Search and Filter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3ECB3E-F948-4E10-8437-85C02E7E09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099620" y="714093"/>
            <a:ext cx="2859089" cy="1526930"/>
          </a:xfrm>
        </p:spPr>
        <p:txBody>
          <a:bodyPr>
            <a:normAutofit/>
          </a:bodyPr>
          <a:lstStyle/>
          <a:p>
            <a:r>
              <a:rPr lang="en-US" sz="1600" b="0" i="0" dirty="0">
                <a:effectLst/>
                <a:latin typeface="__Inter_d65c78"/>
              </a:rPr>
              <a:t>A comprehensive database of movies, including details like genre, cast, director, and user ratings.</a:t>
            </a:r>
            <a:endParaRPr lang="en-US" sz="1600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FEC8BFBF-FB6C-40C7-9FB3-ACB390C4C6A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39021" y="706041"/>
            <a:ext cx="2859090" cy="1533310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Users can search for movies and filter results based on genre, release year, and ratings.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66E024-91A9-4157-B518-669C60D495B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92730" y="6367335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4" name="Text Placeholder 25">
            <a:extLst>
              <a:ext uri="{FF2B5EF4-FFF2-40B4-BE49-F238E27FC236}">
                <a16:creationId xmlns:a16="http://schemas.microsoft.com/office/drawing/2014/main" id="{12522189-A416-306B-49AB-8174D6125D74}"/>
              </a:ext>
            </a:extLst>
          </p:cNvPr>
          <p:cNvSpPr txBox="1">
            <a:spLocks/>
          </p:cNvSpPr>
          <p:nvPr/>
        </p:nvSpPr>
        <p:spPr>
          <a:xfrm>
            <a:off x="3833111" y="4755757"/>
            <a:ext cx="285909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CHATBOT</a:t>
            </a:r>
          </a:p>
        </p:txBody>
      </p:sp>
      <p:sp>
        <p:nvSpPr>
          <p:cNvPr id="25" name="Text Placeholder 37">
            <a:extLst>
              <a:ext uri="{FF2B5EF4-FFF2-40B4-BE49-F238E27FC236}">
                <a16:creationId xmlns:a16="http://schemas.microsoft.com/office/drawing/2014/main" id="{FFBC0886-BB6B-34C1-12E6-8E7733893E92}"/>
              </a:ext>
            </a:extLst>
          </p:cNvPr>
          <p:cNvSpPr txBox="1">
            <a:spLocks/>
          </p:cNvSpPr>
          <p:nvPr/>
        </p:nvSpPr>
        <p:spPr>
          <a:xfrm>
            <a:off x="3833112" y="5060386"/>
            <a:ext cx="2859091" cy="15177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0" i="0" dirty="0">
                <a:effectLst/>
                <a:latin typeface="__Inter_d65c78"/>
              </a:rPr>
              <a:t>n this chatbot, the main purpose is to show extra details about movies</a:t>
            </a:r>
            <a:endParaRPr lang="en-US" sz="1600" dirty="0"/>
          </a:p>
        </p:txBody>
      </p:sp>
      <p:sp>
        <p:nvSpPr>
          <p:cNvPr id="31" name="Text Placeholder 25">
            <a:extLst>
              <a:ext uri="{FF2B5EF4-FFF2-40B4-BE49-F238E27FC236}">
                <a16:creationId xmlns:a16="http://schemas.microsoft.com/office/drawing/2014/main" id="{4FD8817A-97F4-856E-F46E-B1251D610A70}"/>
              </a:ext>
            </a:extLst>
          </p:cNvPr>
          <p:cNvSpPr txBox="1">
            <a:spLocks/>
          </p:cNvSpPr>
          <p:nvPr/>
        </p:nvSpPr>
        <p:spPr>
          <a:xfrm>
            <a:off x="485168" y="4669500"/>
            <a:ext cx="2859091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 cap="all" spc="200" baseline="0">
                <a:solidFill>
                  <a:schemeClr val="accent5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Theatre predict</a:t>
            </a:r>
          </a:p>
        </p:txBody>
      </p:sp>
      <p:sp>
        <p:nvSpPr>
          <p:cNvPr id="32" name="Text Placeholder 37">
            <a:extLst>
              <a:ext uri="{FF2B5EF4-FFF2-40B4-BE49-F238E27FC236}">
                <a16:creationId xmlns:a16="http://schemas.microsoft.com/office/drawing/2014/main" id="{A340634F-CC69-F113-E8C0-D10412AA3BC2}"/>
              </a:ext>
            </a:extLst>
          </p:cNvPr>
          <p:cNvSpPr txBox="1">
            <a:spLocks/>
          </p:cNvSpPr>
          <p:nvPr/>
        </p:nvSpPr>
        <p:spPr>
          <a:xfrm>
            <a:off x="485169" y="4974129"/>
            <a:ext cx="2859091" cy="15177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0" i="0" dirty="0">
                <a:effectLst/>
                <a:latin typeface="__Inter_d65c78"/>
              </a:rPr>
              <a:t>A theatre movie recommendation system uses algorithms to suggest films based on user preferences, popularity, and genre, predicting the best movies to showcase each day.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le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TECh</a:t>
            </a:r>
            <a:r>
              <a:rPr lang="en-US" dirty="0"/>
              <a:t> Stack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0484" y="3639417"/>
            <a:ext cx="2383764" cy="365125"/>
          </a:xfrm>
        </p:spPr>
        <p:txBody>
          <a:bodyPr>
            <a:normAutofit/>
          </a:bodyPr>
          <a:lstStyle/>
          <a:p>
            <a:r>
              <a:rPr lang="en-US" dirty="0"/>
              <a:t>REACT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484" y="3965866"/>
            <a:ext cx="2383764" cy="1126085"/>
          </a:xfrm>
        </p:spPr>
        <p:txBody>
          <a:bodyPr>
            <a:normAutofit lnSpcReduction="10000"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React is a JavaScript library for building user interfaces, enabling reusable components and efficient state management.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503" y="3639417"/>
            <a:ext cx="2502719" cy="365125"/>
          </a:xfrm>
        </p:spPr>
        <p:txBody>
          <a:bodyPr>
            <a:normAutofit/>
          </a:bodyPr>
          <a:lstStyle/>
          <a:p>
            <a:r>
              <a:rPr lang="en-US" dirty="0" err="1"/>
              <a:t>MONgodb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9052" y="4005000"/>
            <a:ext cx="2790798" cy="112608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__Inter_d65c78"/>
              </a:rPr>
              <a:t>MongoDB is a flexible, scalable NoSQL database ideal for full-stack applications due to its JSON-like data format and high performance.</a:t>
            </a:r>
            <a:endParaRPr lang="en-US" dirty="0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37478" y="3639417"/>
            <a:ext cx="2383765" cy="365125"/>
          </a:xfrm>
        </p:spPr>
        <p:txBody>
          <a:bodyPr>
            <a:normAutofit/>
          </a:bodyPr>
          <a:lstStyle/>
          <a:p>
            <a:r>
              <a:rPr lang="en-US" dirty="0"/>
              <a:t>FLASK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37478" y="3953422"/>
            <a:ext cx="2383765" cy="1126085"/>
          </a:xfrm>
        </p:spPr>
        <p:txBody>
          <a:bodyPr>
            <a:normAutofit/>
          </a:bodyPr>
          <a:lstStyle/>
          <a:p>
            <a:r>
              <a:rPr lang="en-US" b="0" i="0" dirty="0">
                <a:effectLst/>
                <a:latin typeface="__Inter_d65c78"/>
              </a:rPr>
              <a:t>Flask is a lightweight Python web framework for building web applications, known for its simplicity and flexibility.</a:t>
            </a:r>
            <a:endParaRPr lang="en-IN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AE2F608-914C-4C3C-93D9-10B4F89F1DF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188445" y="3520685"/>
            <a:ext cx="3082213" cy="48385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Machine Learning</a:t>
            </a:r>
          </a:p>
          <a:p>
            <a:r>
              <a:rPr lang="en-US" dirty="0"/>
              <a:t>Algorithm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F481192-C246-4A6A-8D3F-9EBF56786C1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88445" y="3953422"/>
            <a:ext cx="2383765" cy="1126085"/>
          </a:xfrm>
        </p:spPr>
        <p:txBody>
          <a:bodyPr/>
          <a:lstStyle/>
          <a:p>
            <a:r>
              <a:rPr lang="en-US" b="0" i="0" dirty="0">
                <a:effectLst/>
                <a:latin typeface="__Inter_d65c78"/>
              </a:rPr>
              <a:t>Machine learning algorithms for movie prediction in theaters involve various techniques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E6D9A-B739-49DF-93EF-2B5504DA23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6" name="Picture 2" descr="React.js Community">
            <a:extLst>
              <a:ext uri="{FF2B5EF4-FFF2-40B4-BE49-F238E27FC236}">
                <a16:creationId xmlns:a16="http://schemas.microsoft.com/office/drawing/2014/main" id="{248ECB87-42BF-DA61-3260-AB02D4D6B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653" y="2847098"/>
            <a:ext cx="603504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Is MongoDB? | Feature Overview and FAQ | OpenLogic by Perforce">
            <a:extLst>
              <a:ext uri="{FF2B5EF4-FFF2-40B4-BE49-F238E27FC236}">
                <a16:creationId xmlns:a16="http://schemas.microsoft.com/office/drawing/2014/main" id="{9EB8FD71-0D64-7E95-DCB6-1C6A55222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2545" y="2885305"/>
            <a:ext cx="905256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n Introduction to Python's Flask Framework | Envato Tuts+">
            <a:extLst>
              <a:ext uri="{FF2B5EF4-FFF2-40B4-BE49-F238E27FC236}">
                <a16:creationId xmlns:a16="http://schemas.microsoft.com/office/drawing/2014/main" id="{38458534-DA88-2BFD-E4C8-B317C2BFB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931" y="2917181"/>
            <a:ext cx="871486" cy="60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4 Types of Machine Learning For a Great Career in Tech">
            <a:extLst>
              <a:ext uri="{FF2B5EF4-FFF2-40B4-BE49-F238E27FC236}">
                <a16:creationId xmlns:a16="http://schemas.microsoft.com/office/drawing/2014/main" id="{B99F6361-2B5A-6611-C7AF-777EEBCB9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665" y="2880174"/>
            <a:ext cx="871486" cy="58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1A351523-BE9E-4047-8916-20F1F4A9FB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6031" y="1649421"/>
            <a:ext cx="7891633" cy="466344"/>
          </a:xfrm>
        </p:spPr>
        <p:txBody>
          <a:bodyPr/>
          <a:lstStyle/>
          <a:p>
            <a:r>
              <a:rPr lang="en-US" dirty="0"/>
              <a:t>High level design for movie predict</a:t>
            </a:r>
          </a:p>
        </p:txBody>
      </p:sp>
      <p:pic>
        <p:nvPicPr>
          <p:cNvPr id="65" name="Picture Placeholder 64" descr="Robotic hand and human hand almost touching with their pointer fingers">
            <a:extLst>
              <a:ext uri="{FF2B5EF4-FFF2-40B4-BE49-F238E27FC236}">
                <a16:creationId xmlns:a16="http://schemas.microsoft.com/office/drawing/2014/main" id="{B600DB70-7F2F-494E-82AC-37DB9BB59802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2092961" y="2092960"/>
            <a:ext cx="6858002" cy="2672081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9AFBC0-99E5-4C3F-8409-A641E29741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F23CBB-E21B-4E15-921E-9BC34BB9B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 descr="20,000+ Free User Icon &amp; User Images - Pixabay">
            <a:extLst>
              <a:ext uri="{FF2B5EF4-FFF2-40B4-BE49-F238E27FC236}">
                <a16:creationId xmlns:a16="http://schemas.microsoft.com/office/drawing/2014/main" id="{F26DE167-4D48-046F-0546-DC281C36A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081" y="2899929"/>
            <a:ext cx="1268421" cy="126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 Ode to Mood Swings - The Atlantic">
            <a:extLst>
              <a:ext uri="{FF2B5EF4-FFF2-40B4-BE49-F238E27FC236}">
                <a16:creationId xmlns:a16="http://schemas.microsoft.com/office/drawing/2014/main" id="{EF1E9ECC-7413-5F2D-D437-85E62C9B3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4816" y="4347549"/>
            <a:ext cx="1718460" cy="9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scover Movies - APK Download for Android | Aptoide">
            <a:extLst>
              <a:ext uri="{FF2B5EF4-FFF2-40B4-BE49-F238E27FC236}">
                <a16:creationId xmlns:a16="http://schemas.microsoft.com/office/drawing/2014/main" id="{43F04C08-AF94-4634-B6A9-0C3836EB7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1" y="4606908"/>
            <a:ext cx="1232222" cy="601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ollywood's Top Male Actors of All Time and Their Best Performances">
            <a:extLst>
              <a:ext uri="{FF2B5EF4-FFF2-40B4-BE49-F238E27FC236}">
                <a16:creationId xmlns:a16="http://schemas.microsoft.com/office/drawing/2014/main" id="{7585026B-D656-4065-22B8-BB49FAFF8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562" y="2590208"/>
            <a:ext cx="842778" cy="61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20th Century Studios' Diminished Future: &quot;I Don't Think the Label Means  Anything Anymore&quot;">
            <a:extLst>
              <a:ext uri="{FF2B5EF4-FFF2-40B4-BE49-F238E27FC236}">
                <a16:creationId xmlns:a16="http://schemas.microsoft.com/office/drawing/2014/main" id="{4876DBF2-3A85-75A9-A166-36CED7E678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8001" y="3490359"/>
            <a:ext cx="1268421" cy="712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A6D9B3D-FE7A-CBE4-5223-0076967F6F5B}"/>
              </a:ext>
            </a:extLst>
          </p:cNvPr>
          <p:cNvCxnSpPr>
            <a:cxnSpLocks/>
          </p:cNvCxnSpPr>
          <p:nvPr/>
        </p:nvCxnSpPr>
        <p:spPr>
          <a:xfrm flipV="1">
            <a:off x="3940502" y="2713703"/>
            <a:ext cx="651163" cy="45035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649D440-122B-E933-3F04-EF3D99086C62}"/>
              </a:ext>
            </a:extLst>
          </p:cNvPr>
          <p:cNvCxnSpPr>
            <a:cxnSpLocks/>
          </p:cNvCxnSpPr>
          <p:nvPr/>
        </p:nvCxnSpPr>
        <p:spPr>
          <a:xfrm>
            <a:off x="3917155" y="3848391"/>
            <a:ext cx="600801" cy="105935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6423A37-76B7-D0ED-75AE-3DA8C96BF2F2}"/>
              </a:ext>
            </a:extLst>
          </p:cNvPr>
          <p:cNvCxnSpPr>
            <a:cxnSpLocks/>
          </p:cNvCxnSpPr>
          <p:nvPr/>
        </p:nvCxnSpPr>
        <p:spPr>
          <a:xfrm>
            <a:off x="3843389" y="3614407"/>
            <a:ext cx="673540" cy="17147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2AD1DDB-94F6-B203-B51E-B9F6BFAC5C49}"/>
              </a:ext>
            </a:extLst>
          </p:cNvPr>
          <p:cNvCxnSpPr>
            <a:cxnSpLocks/>
          </p:cNvCxnSpPr>
          <p:nvPr/>
        </p:nvCxnSpPr>
        <p:spPr>
          <a:xfrm>
            <a:off x="6005988" y="4925475"/>
            <a:ext cx="620954" cy="0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0" name="Picture 12" descr="The Importance of Genre - Introduction">
            <a:extLst>
              <a:ext uri="{FF2B5EF4-FFF2-40B4-BE49-F238E27FC236}">
                <a16:creationId xmlns:a16="http://schemas.microsoft.com/office/drawing/2014/main" id="{20326FDE-EB29-A4E4-DD2B-9F618C81A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739" y="3131090"/>
            <a:ext cx="1562613" cy="966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A1EA45C-D18F-73BF-F5FE-079A1E063203}"/>
              </a:ext>
            </a:extLst>
          </p:cNvPr>
          <p:cNvCxnSpPr>
            <a:cxnSpLocks/>
          </p:cNvCxnSpPr>
          <p:nvPr/>
        </p:nvCxnSpPr>
        <p:spPr>
          <a:xfrm flipH="1" flipV="1">
            <a:off x="8533276" y="4021394"/>
            <a:ext cx="77324" cy="80947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3406517-7D72-B2DE-3642-A4EBADD2B319}"/>
              </a:ext>
            </a:extLst>
          </p:cNvPr>
          <p:cNvCxnSpPr>
            <a:cxnSpLocks/>
          </p:cNvCxnSpPr>
          <p:nvPr/>
        </p:nvCxnSpPr>
        <p:spPr>
          <a:xfrm flipH="1" flipV="1">
            <a:off x="8347587" y="2517058"/>
            <a:ext cx="185689" cy="889241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2" name="Picture 14" descr="What Do Movie Ratings Mean? (G, PG, R, etc.) [Updated] | Engoo Blog">
            <a:extLst>
              <a:ext uri="{FF2B5EF4-FFF2-40B4-BE49-F238E27FC236}">
                <a16:creationId xmlns:a16="http://schemas.microsoft.com/office/drawing/2014/main" id="{1B263588-6B05-A579-5D55-F37F50B67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0225" y="2034578"/>
            <a:ext cx="1087639" cy="68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6BFBCF8-FCA6-AA06-C1E5-CF828457D61B}"/>
              </a:ext>
            </a:extLst>
          </p:cNvPr>
          <p:cNvCxnSpPr>
            <a:cxnSpLocks/>
          </p:cNvCxnSpPr>
          <p:nvPr/>
        </p:nvCxnSpPr>
        <p:spPr>
          <a:xfrm>
            <a:off x="8685676" y="3558699"/>
            <a:ext cx="1638890" cy="181152"/>
          </a:xfrm>
          <a:prstGeom prst="straightConnector1">
            <a:avLst/>
          </a:prstGeom>
          <a:ln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4" name="Picture 16" descr="Using machine learning to predict movie ratings — Data consultants">
            <a:extLst>
              <a:ext uri="{FF2B5EF4-FFF2-40B4-BE49-F238E27FC236}">
                <a16:creationId xmlns:a16="http://schemas.microsoft.com/office/drawing/2014/main" id="{A173F4C5-A6CB-69A4-D8AB-81BB47648C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0892" y="3375232"/>
            <a:ext cx="1458476" cy="97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6DB4F4C0-66F2-4AE9-ACA2-A28930730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8" name="Date Placeholder 47">
            <a:extLst>
              <a:ext uri="{FF2B5EF4-FFF2-40B4-BE49-F238E27FC236}">
                <a16:creationId xmlns:a16="http://schemas.microsoft.com/office/drawing/2014/main" id="{5B1F36C4-3001-4309-B39A-4CBE3001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E417811B-8A88-4D3F-B8C1-3FB620AB9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56A909-24F7-DCE7-2A54-C710DED16D98}"/>
              </a:ext>
            </a:extLst>
          </p:cNvPr>
          <p:cNvSpPr/>
          <p:nvPr/>
        </p:nvSpPr>
        <p:spPr>
          <a:xfrm>
            <a:off x="2404639" y="3942585"/>
            <a:ext cx="3254477" cy="19074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 dirty="0">
                <a:solidFill>
                  <a:srgbClr val="374151"/>
                </a:solidFill>
                <a:latin typeface="__Inter_d65c78"/>
              </a:rPr>
              <a:t>2.</a:t>
            </a: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User Discovery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 The system helps users discover new movies they are likely to enjoy, improving their overall viewing experience.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BD4CAB5-7B72-157A-BF8A-DEA38BD1BD61}"/>
              </a:ext>
            </a:extLst>
          </p:cNvPr>
          <p:cNvSpPr/>
          <p:nvPr/>
        </p:nvSpPr>
        <p:spPr>
          <a:xfrm>
            <a:off x="6656441" y="1401097"/>
            <a:ext cx="3254477" cy="19074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3.Algorithm Utilization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 It employs algorithms like collaborative filtering and content-based filtering to enhance recommendation accuracy.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2019BB6-C549-2E3E-1919-718C26E2AFBD}"/>
              </a:ext>
            </a:extLst>
          </p:cNvPr>
          <p:cNvSpPr/>
          <p:nvPr/>
        </p:nvSpPr>
        <p:spPr>
          <a:xfrm>
            <a:off x="2433484" y="1558413"/>
            <a:ext cx="3254477" cy="19074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Personalization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 The system tailors film suggestions based on individual user preferences and viewing history.</a:t>
            </a:r>
          </a:p>
          <a:p>
            <a:br>
              <a:rPr lang="en-US" dirty="0"/>
            </a:br>
            <a:endParaRPr lang="en-IN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E3BDE91-AA29-A626-6135-97111C70C67E}"/>
              </a:ext>
            </a:extLst>
          </p:cNvPr>
          <p:cNvSpPr/>
          <p:nvPr/>
        </p:nvSpPr>
        <p:spPr>
          <a:xfrm>
            <a:off x="6656440" y="3981963"/>
            <a:ext cx="3254477" cy="19074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r>
              <a:rPr lang="en-US" b="1" i="0" dirty="0">
                <a:solidFill>
                  <a:srgbClr val="374151"/>
                </a:solidFill>
                <a:effectLst/>
                <a:latin typeface="__Inter_d65c78"/>
              </a:rPr>
              <a:t>4.Business Benefits</a:t>
            </a:r>
            <a:r>
              <a:rPr lang="en-US" b="0" i="0" dirty="0">
                <a:solidFill>
                  <a:srgbClr val="374151"/>
                </a:solidFill>
                <a:effectLst/>
                <a:latin typeface="__Inter_d65c78"/>
              </a:rPr>
              <a:t>: It optimizes film offerings for theaters and streaming services, ultimately increasing audience engagement and satisfaction.</a:t>
            </a:r>
          </a:p>
        </p:txBody>
      </p:sp>
    </p:spTree>
    <p:extLst>
      <p:ext uri="{BB962C8B-B14F-4D97-AF65-F5344CB8AC3E}">
        <p14:creationId xmlns:p14="http://schemas.microsoft.com/office/powerpoint/2010/main" val="23725351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126</TotalTime>
  <Words>387</Words>
  <Application>Microsoft Office PowerPoint</Application>
  <PresentationFormat>Widescreen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__Inter_d65c78</vt:lpstr>
      <vt:lpstr>Arial</vt:lpstr>
      <vt:lpstr>Bierstadt</vt:lpstr>
      <vt:lpstr>Calibri</vt:lpstr>
      <vt:lpstr>Courier New</vt:lpstr>
      <vt:lpstr>Posterama</vt:lpstr>
      <vt:lpstr>Posterama Bold</vt:lpstr>
      <vt:lpstr>Office Theme</vt:lpstr>
      <vt:lpstr>MOVie Recommendation</vt:lpstr>
      <vt:lpstr>Topics</vt:lpstr>
      <vt:lpstr>Problem STATEMENT</vt:lpstr>
      <vt:lpstr>Features current &amp; future</vt:lpstr>
      <vt:lpstr>TECh Stack</vt:lpstr>
      <vt:lpstr>High level design for movie predict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Gayathri Gayathri</dc:creator>
  <cp:lastModifiedBy>Gayathri Gayathri</cp:lastModifiedBy>
  <cp:revision>2</cp:revision>
  <dcterms:created xsi:type="dcterms:W3CDTF">2025-02-28T00:48:29Z</dcterms:created>
  <dcterms:modified xsi:type="dcterms:W3CDTF">2025-03-10T12:56:22Z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